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3891200" cy="329184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" roundtripDataSignature="AMtx7mhd3suB2b0vQkQOgpca7NbimWzl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24"/>
  </p:normalViewPr>
  <p:slideViewPr>
    <p:cSldViewPr snapToGrid="0">
      <p:cViewPr>
        <p:scale>
          <a:sx n="35" d="100"/>
          <a:sy n="35" d="100"/>
        </p:scale>
        <p:origin x="-16" y="-2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customschemas.google.com/relationships/presentationmetadata" Target="metadata"/><Relationship Id="rId10" Type="http://schemas.openxmlformats.org/officeDocument/2006/relationships/tableStyles" Target="tableStyles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dt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ft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 txBox="1"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body" idx="1"/>
          </p:nvPr>
        </p:nvSpPr>
        <p:spPr>
          <a:xfrm rot="5400000">
            <a:off x="11502389" y="278131"/>
            <a:ext cx="20886422" cy="3785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dt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ft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sldNum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>
            <a:spLocks noGrp="1"/>
          </p:cNvSpPr>
          <p:nvPr>
            <p:ph type="title"/>
          </p:nvPr>
        </p:nvSpPr>
        <p:spPr>
          <a:xfrm rot="5400000">
            <a:off x="22193251" y="10968991"/>
            <a:ext cx="27896822" cy="9464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body" idx="1"/>
          </p:nvPr>
        </p:nvSpPr>
        <p:spPr>
          <a:xfrm rot="5400000">
            <a:off x="2990851" y="1779271"/>
            <a:ext cx="27896822" cy="27843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dt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ft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ldNum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0"/>
              <a:buFont typeface="Calibri"/>
              <a:buNone/>
              <a:defRPr sz="28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sz="11520"/>
            </a:lvl1pPr>
            <a:lvl2pPr lvl="1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/>
            </a:lvl2pPr>
            <a:lvl3pPr lvl="2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None/>
              <a:defRPr sz="8640"/>
            </a:lvl3pPr>
            <a:lvl4pPr lvl="3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4pPr>
            <a:lvl5pPr lvl="4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5pPr>
            <a:lvl6pPr lvl="5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6pPr>
            <a:lvl7pPr lvl="6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7pPr>
            <a:lvl8pPr lvl="7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8pPr>
            <a:lvl9pPr lvl="8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dt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ft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dt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ft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0"/>
              <a:buFont typeface="Calibri"/>
              <a:buNone/>
              <a:defRPr sz="28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sz="1152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9600"/>
              <a:buNone/>
              <a:defRPr sz="96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8640"/>
              <a:buNone/>
              <a:defRPr sz="864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dt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ft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017520" y="8763000"/>
            <a:ext cx="18653760" cy="20886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22219920" y="8763000"/>
            <a:ext cx="18653760" cy="20886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dt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ft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sz="11520" b="1"/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 b="1"/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None/>
              <a:defRPr sz="8640" b="1"/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2"/>
          </p:nvPr>
        </p:nvSpPr>
        <p:spPr>
          <a:xfrm>
            <a:off x="3023242" y="12024360"/>
            <a:ext cx="18568032" cy="17686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body" idx="3"/>
          </p:nvPr>
        </p:nvSpPr>
        <p:spPr>
          <a:xfrm>
            <a:off x="22219922" y="8069582"/>
            <a:ext cx="18659477" cy="3954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sz="11520" b="1"/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 b="1"/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None/>
              <a:defRPr sz="8640" b="1"/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4"/>
          </p:nvPr>
        </p:nvSpPr>
        <p:spPr>
          <a:xfrm>
            <a:off x="22219922" y="12024360"/>
            <a:ext cx="18659477" cy="17686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dt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ft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sldNum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dt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ft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ldNum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60"/>
              <a:buFont typeface="Calibri"/>
              <a:buNone/>
              <a:defRPr sz="1536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body" idx="1"/>
          </p:nvPr>
        </p:nvSpPr>
        <p:spPr>
          <a:xfrm>
            <a:off x="18659477" y="4739647"/>
            <a:ext cx="22219920" cy="233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120396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5360"/>
              <a:buChar char="•"/>
              <a:defRPr sz="15360"/>
            </a:lvl1pPr>
            <a:lvl2pPr marL="914400" lvl="1" indent="-108204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3440"/>
              <a:buChar char="•"/>
              <a:defRPr sz="13439"/>
            </a:lvl2pPr>
            <a:lvl3pPr marL="1371600" lvl="2" indent="-96012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520"/>
              <a:buChar char="•"/>
              <a:defRPr sz="11520"/>
            </a:lvl3pPr>
            <a:lvl4pPr marL="1828800" lvl="3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4pPr>
            <a:lvl5pPr marL="2286000" lvl="4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5pPr>
            <a:lvl6pPr marL="2743200" lvl="5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6pPr>
            <a:lvl7pPr marL="3200400" lvl="6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7pPr>
            <a:lvl8pPr marL="3657600" lvl="7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8pPr>
            <a:lvl9pPr marL="4114800" lvl="8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body" idx="2"/>
          </p:nvPr>
        </p:nvSpPr>
        <p:spPr>
          <a:xfrm>
            <a:off x="3023237" y="9875520"/>
            <a:ext cx="14156054" cy="1829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6720"/>
              <a:buNone/>
              <a:defRPr sz="6719"/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5760"/>
              <a:buNone/>
              <a:defRPr sz="5760"/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dt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ft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60"/>
              <a:buFont typeface="Calibri"/>
              <a:buNone/>
              <a:defRPr sz="1536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>
            <a:spLocks noGrp="1"/>
          </p:cNvSpPr>
          <p:nvPr>
            <p:ph type="pic" idx="2"/>
          </p:nvPr>
        </p:nvSpPr>
        <p:spPr>
          <a:xfrm>
            <a:off x="18659477" y="4739647"/>
            <a:ext cx="22219920" cy="233934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1"/>
          <p:cNvSpPr txBox="1">
            <a:spLocks noGrp="1"/>
          </p:cNvSpPr>
          <p:nvPr>
            <p:ph type="body" idx="1"/>
          </p:nvPr>
        </p:nvSpPr>
        <p:spPr>
          <a:xfrm>
            <a:off x="3023237" y="9875520"/>
            <a:ext cx="14156054" cy="1829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6720"/>
              <a:buNone/>
              <a:defRPr sz="6719"/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5760"/>
              <a:buNone/>
              <a:defRPr sz="5760"/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dt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ft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sldNum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120"/>
              <a:buFont typeface="Calibri"/>
              <a:buNone/>
              <a:defRPr sz="211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1082040" algn="l" rtl="0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3440"/>
              <a:buFont typeface="Arial"/>
              <a:buChar char="•"/>
              <a:defRPr sz="1343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960120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520"/>
              <a:buFont typeface="Arial"/>
              <a:buChar char="•"/>
              <a:defRPr sz="115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838200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rial"/>
              <a:buChar char="•"/>
              <a:defRPr sz="9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777240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/>
          <p:nvPr/>
        </p:nvSpPr>
        <p:spPr>
          <a:xfrm>
            <a:off x="0" y="5"/>
            <a:ext cx="43891200" cy="32918400"/>
          </a:xfrm>
          <a:prstGeom prst="rect">
            <a:avLst/>
          </a:prstGeom>
          <a:solidFill>
            <a:srgbClr val="FBE4D4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146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688145" y="392215"/>
            <a:ext cx="39655238" cy="2492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Accurate and Efficient Cyber Attack Detection in Water Filtration Systems using Machine Learning</a:t>
            </a:r>
            <a:endParaRPr sz="576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Chloe Crozier</a:t>
            </a:r>
            <a:r>
              <a:rPr lang="en-US" sz="4800" baseline="30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4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Janhavi Deshpande</a:t>
            </a:r>
            <a:r>
              <a:rPr lang="en-US" sz="4800" baseline="30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4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Sumanth Pandiri</a:t>
            </a:r>
            <a:r>
              <a:rPr lang="en-US" sz="4800" baseline="30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4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Mathew Werner</a:t>
            </a:r>
            <a:r>
              <a:rPr lang="en-US" sz="4800" baseline="30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en-US" sz="4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and Dr. Dan Li</a:t>
            </a:r>
            <a:r>
              <a:rPr lang="en-US" sz="4800" baseline="30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en-US" sz="4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aseline="30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 </a:t>
            </a:r>
            <a:r>
              <a:rPr lang="en-US" sz="4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School of Computing, </a:t>
            </a:r>
            <a:r>
              <a:rPr lang="en-US" sz="4800" baseline="30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 </a:t>
            </a:r>
            <a:r>
              <a:rPr lang="en-US" sz="4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School of Mathematical and Statistical Sciences, </a:t>
            </a:r>
            <a:r>
              <a:rPr lang="en-US" sz="4800" baseline="30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 </a:t>
            </a:r>
            <a:r>
              <a:rPr lang="en-US" sz="4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Department of Industrial Engineering, Clemson University</a:t>
            </a:r>
            <a:endParaRPr/>
          </a:p>
        </p:txBody>
      </p:sp>
      <p:pic>
        <p:nvPicPr>
          <p:cNvPr id="91" name="Google Shape;91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779548" y="179043"/>
            <a:ext cx="3007234" cy="287416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/>
          <p:nvPr/>
        </p:nvSpPr>
        <p:spPr>
          <a:xfrm>
            <a:off x="688144" y="3510982"/>
            <a:ext cx="19744373" cy="92333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/>
          </a:p>
        </p:txBody>
      </p:sp>
      <p:sp>
        <p:nvSpPr>
          <p:cNvPr id="93" name="Google Shape;93;p1"/>
          <p:cNvSpPr txBox="1"/>
          <p:nvPr/>
        </p:nvSpPr>
        <p:spPr>
          <a:xfrm>
            <a:off x="824599" y="17557787"/>
            <a:ext cx="19607918" cy="92333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Method</a:t>
            </a:r>
            <a:endParaRPr sz="5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"/>
          <p:cNvSpPr txBox="1"/>
          <p:nvPr/>
        </p:nvSpPr>
        <p:spPr>
          <a:xfrm>
            <a:off x="20709164" y="3510982"/>
            <a:ext cx="21810435" cy="956908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Results</a:t>
            </a:r>
            <a:endParaRPr/>
          </a:p>
        </p:txBody>
      </p:sp>
      <p:sp>
        <p:nvSpPr>
          <p:cNvPr id="95" name="Google Shape;95;p1"/>
          <p:cNvSpPr txBox="1"/>
          <p:nvPr/>
        </p:nvSpPr>
        <p:spPr>
          <a:xfrm>
            <a:off x="22848238" y="5093675"/>
            <a:ext cx="42015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4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Single-Stage</a:t>
            </a:r>
            <a:endParaRPr dirty="0"/>
          </a:p>
        </p:txBody>
      </p:sp>
      <p:sp>
        <p:nvSpPr>
          <p:cNvPr id="96" name="Google Shape;96;p1"/>
          <p:cNvSpPr txBox="1"/>
          <p:nvPr/>
        </p:nvSpPr>
        <p:spPr>
          <a:xfrm>
            <a:off x="23073534" y="15484292"/>
            <a:ext cx="3750943" cy="867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4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Multi-stage</a:t>
            </a:r>
            <a:endParaRPr dirty="0"/>
          </a:p>
        </p:txBody>
      </p:sp>
      <p:pic>
        <p:nvPicPr>
          <p:cNvPr id="97" name="Google Shape;97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465495" y="15011789"/>
            <a:ext cx="6001298" cy="4295237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" descr="Chart, diagram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65045" y="22817769"/>
            <a:ext cx="16674221" cy="858359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88144" y="7781128"/>
            <a:ext cx="19744373" cy="91444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9641001" y="4830978"/>
            <a:ext cx="5743211" cy="4317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9646891" y="9541978"/>
            <a:ext cx="5780651" cy="45818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35942671" y="4671085"/>
            <a:ext cx="5743211" cy="4659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36101826" y="9649291"/>
            <a:ext cx="5680631" cy="463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36101826" y="14765343"/>
            <a:ext cx="5972341" cy="45416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" descr="Chart&#10;&#10;Description automatically generated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29465495" y="19943958"/>
            <a:ext cx="6001298" cy="4659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" descr="Chart&#10;&#10;Description automatically generated"/>
          <p:cNvPicPr preferRelativeResize="0"/>
          <p:nvPr/>
        </p:nvPicPr>
        <p:blipFill rotWithShape="1">
          <a:blip r:embed="rId13">
            <a:alphaModFix/>
          </a:blip>
          <a:srcRect b="3898"/>
          <a:stretch/>
        </p:blipFill>
        <p:spPr>
          <a:xfrm>
            <a:off x="36101830" y="19945671"/>
            <a:ext cx="5972337" cy="4316942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"/>
          <p:cNvSpPr txBox="1"/>
          <p:nvPr/>
        </p:nvSpPr>
        <p:spPr>
          <a:xfrm>
            <a:off x="20709165" y="25083101"/>
            <a:ext cx="20574000" cy="92333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Conclusion and Future Steps</a:t>
            </a:r>
            <a:endParaRPr sz="5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"/>
          <p:cNvSpPr txBox="1"/>
          <p:nvPr/>
        </p:nvSpPr>
        <p:spPr>
          <a:xfrm>
            <a:off x="20709165" y="29173955"/>
            <a:ext cx="21922260" cy="3194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8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References</a:t>
            </a:r>
            <a:endParaRPr sz="288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Goh, J., Adepu, S., Tan, M., &amp; Shan, L. Z. </a:t>
            </a:r>
            <a:endParaRPr sz="288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(2017). </a:t>
            </a:r>
            <a:r>
              <a:rPr lang="en-US" sz="2880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Anomaly detection in cyber physical systems using recurrent neural networks</a:t>
            </a:r>
            <a:r>
              <a:rPr lang="en-US" sz="28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Retrieved March 27, 2023, from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https://ieeexplore.ieee.org/abstract/document/7911887</a:t>
            </a:r>
            <a:endParaRPr sz="288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Al-Abassi, A., Karimipour, H., Dehghantanha, A., &amp; Parizi, R. M. (2020, May 4). </a:t>
            </a:r>
            <a:r>
              <a:rPr lang="en-US" sz="2880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 Ensemble Deep Learning-Based Cyber-Attack Detection in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80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Industrial Control System</a:t>
            </a:r>
            <a:r>
              <a:rPr lang="en-US" sz="28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Retrieved March 27, 2023, from https://ieeexplore.ieee.org/document/9086038 </a:t>
            </a:r>
            <a:endParaRPr sz="288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"/>
          <p:cNvSpPr txBox="1"/>
          <p:nvPr/>
        </p:nvSpPr>
        <p:spPr>
          <a:xfrm>
            <a:off x="688144" y="4970130"/>
            <a:ext cx="19818859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028538" marR="0" lvl="0" indent="-102853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Noto Sans Symbols"/>
              <a:buChar char="❑"/>
            </a:pPr>
            <a:r>
              <a:rPr lang="en-US" sz="4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Industrial CPSs are prone to cyber attacks.</a:t>
            </a:r>
            <a:endParaRPr/>
          </a:p>
          <a:p>
            <a:pPr marL="1028538" marR="0" lvl="0" indent="-102853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Noto Sans Symbols"/>
              <a:buChar char="❑"/>
            </a:pPr>
            <a:r>
              <a:rPr lang="en-US" sz="4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Focus is on water filtration systems.</a:t>
            </a:r>
            <a:endParaRPr/>
          </a:p>
          <a:p>
            <a:pPr marL="1028538" marR="0" lvl="0" indent="-102853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Noto Sans Symbols"/>
              <a:buChar char="❑"/>
            </a:pPr>
            <a:r>
              <a:rPr lang="en-US" sz="4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Train LSTM models to detect attacks.</a:t>
            </a:r>
            <a:endParaRPr sz="5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"/>
          <p:cNvSpPr txBox="1"/>
          <p:nvPr/>
        </p:nvSpPr>
        <p:spPr>
          <a:xfrm>
            <a:off x="688144" y="19495281"/>
            <a:ext cx="21945600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028538" marR="0" lvl="0" indent="-102853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Noto Sans Symbols"/>
              <a:buChar char="❑"/>
            </a:pPr>
            <a:r>
              <a:rPr lang="en-US" sz="4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Two different models.</a:t>
            </a:r>
            <a:endParaRPr dirty="0"/>
          </a:p>
          <a:p>
            <a:pPr marL="1028538" marR="0" lvl="0" indent="-102853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Noto Sans Symbols"/>
              <a:buChar char="❑"/>
            </a:pPr>
            <a:r>
              <a:rPr lang="en-US" sz="4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First model uses 5 sensors from a singular stage.</a:t>
            </a:r>
            <a:endParaRPr dirty="0"/>
          </a:p>
          <a:p>
            <a:pPr marL="1028538" marR="0" lvl="0" indent="-102853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Noto Sans Symbols"/>
              <a:buChar char="❑"/>
            </a:pPr>
            <a:r>
              <a:rPr lang="en-US" sz="4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Second model implements a total of 12 sensors from each of the 6 stages.</a:t>
            </a:r>
            <a:endParaRPr dirty="0"/>
          </a:p>
        </p:txBody>
      </p:sp>
      <p:sp>
        <p:nvSpPr>
          <p:cNvPr id="111" name="Google Shape;111;p1"/>
          <p:cNvSpPr txBox="1"/>
          <p:nvPr/>
        </p:nvSpPr>
        <p:spPr>
          <a:xfrm>
            <a:off x="20709165" y="26645076"/>
            <a:ext cx="20976717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371379" marR="0" lvl="0" indent="-137137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Noto Sans Symbols"/>
              <a:buChar char="❑"/>
            </a:pPr>
            <a:r>
              <a:rPr lang="en-US" sz="4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Decrease the sensitivity of the current model when sensor is not under attack.</a:t>
            </a:r>
            <a:endParaRPr/>
          </a:p>
          <a:p>
            <a:pPr marL="1371379" marR="0" lvl="0" indent="-137137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Noto Sans Symbols"/>
              <a:buChar char="❑"/>
            </a:pPr>
            <a:r>
              <a:rPr lang="en-US" sz="4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Create a LSTM model where one stage predicts itself and the next stage.</a:t>
            </a:r>
            <a:endParaRPr/>
          </a:p>
        </p:txBody>
      </p:sp>
      <p:sp>
        <p:nvSpPr>
          <p:cNvPr id="112" name="Google Shape;112;p1"/>
          <p:cNvSpPr txBox="1"/>
          <p:nvPr/>
        </p:nvSpPr>
        <p:spPr>
          <a:xfrm>
            <a:off x="20790613" y="6243717"/>
            <a:ext cx="8566800" cy="8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800" dirty="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800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800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800" dirty="0">
              <a:latin typeface="Calibri"/>
              <a:ea typeface="Calibri"/>
              <a:cs typeface="Calibri"/>
              <a:sym typeface="Calibri"/>
            </a:endParaRPr>
          </a:p>
          <a:p>
            <a:pPr marL="1028538" marR="0" lvl="0" indent="-102853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Noto Sans Symbols"/>
              <a:buChar char="❑"/>
            </a:pPr>
            <a:r>
              <a:rPr lang="en-US" sz="4800" dirty="0">
                <a:latin typeface="Calibri"/>
                <a:ea typeface="Calibri"/>
                <a:cs typeface="Calibri"/>
                <a:sym typeface="Calibri"/>
              </a:rPr>
              <a:t>The model was trained on the 5 sensors of stage 1</a:t>
            </a:r>
            <a:endParaRPr sz="4800" dirty="0">
              <a:latin typeface="Calibri"/>
              <a:ea typeface="Calibri"/>
              <a:cs typeface="Calibri"/>
              <a:sym typeface="Calibri"/>
            </a:endParaRPr>
          </a:p>
          <a:p>
            <a:pPr marL="1028538" marR="0" lvl="0" indent="-102853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Noto Sans Symbols"/>
              <a:buChar char="❑"/>
            </a:pPr>
            <a:r>
              <a:rPr lang="en-US" sz="4800" dirty="0">
                <a:latin typeface="Calibri"/>
                <a:ea typeface="Calibri"/>
                <a:cs typeface="Calibri"/>
                <a:sym typeface="Calibri"/>
              </a:rPr>
              <a:t>It uses a 5 second look back to predict 1 second into the future for each sensor</a:t>
            </a:r>
            <a:endParaRPr sz="4800" dirty="0">
              <a:latin typeface="Calibri"/>
              <a:ea typeface="Calibri"/>
              <a:cs typeface="Calibri"/>
              <a:sym typeface="Calibri"/>
            </a:endParaRPr>
          </a:p>
          <a:p>
            <a:pPr marL="1028538" marR="0" lvl="0" indent="-102853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Noto Sans Symbols"/>
              <a:buChar char="❑"/>
            </a:pPr>
            <a:r>
              <a:rPr lang="en-US" sz="4800" dirty="0">
                <a:latin typeface="Calibri"/>
                <a:ea typeface="Calibri"/>
                <a:cs typeface="Calibri"/>
                <a:sym typeface="Calibri"/>
              </a:rPr>
              <a:t>Predictions for single-stage attacks were the best detected on stage 1</a:t>
            </a:r>
            <a:endParaRPr sz="48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"/>
          <p:cNvSpPr txBox="1"/>
          <p:nvPr/>
        </p:nvSpPr>
        <p:spPr>
          <a:xfrm>
            <a:off x="20753368" y="19619014"/>
            <a:ext cx="8566778" cy="5262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028538" marR="0" lvl="0" indent="-102853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Noto Sans Symbols"/>
              <a:buChar char="❑"/>
            </a:pPr>
            <a:r>
              <a:rPr lang="en-US" sz="4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This model was trained on 13 sensors, handpicked from each of the stages except stage 4.</a:t>
            </a:r>
          </a:p>
          <a:p>
            <a:pPr marL="1028538" marR="0" lvl="0" indent="-102853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Noto Sans Symbols"/>
              <a:buChar char="❑"/>
            </a:pPr>
            <a:r>
              <a:rPr lang="en-US" sz="4800" dirty="0">
                <a:latin typeface="Calibri"/>
                <a:ea typeface="Calibri"/>
                <a:cs typeface="Calibri"/>
                <a:sym typeface="Calibri"/>
              </a:rPr>
              <a:t>It also uses a 5 second look back to predict 1 second in the future. </a:t>
            </a:r>
          </a:p>
        </p:txBody>
      </p:sp>
      <p:pic>
        <p:nvPicPr>
          <p:cNvPr id="114" name="Google Shape;114;p1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21583375" y="5921450"/>
            <a:ext cx="6906764" cy="287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2D8AABC4-DCDB-6CC3-9C21-2915826CD4D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1460863" y="16470440"/>
            <a:ext cx="7226300" cy="304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325</Words>
  <Application>Microsoft Macintosh PowerPoint</Application>
  <PresentationFormat>Custom</PresentationFormat>
  <Paragraphs>33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Noto Sans Symbols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Janhavi K Deshpande</dc:creator>
  <cp:lastModifiedBy>Sumanth Pandiri</cp:lastModifiedBy>
  <cp:revision>2</cp:revision>
  <dcterms:created xsi:type="dcterms:W3CDTF">2023-04-03T20:57:42Z</dcterms:created>
  <dcterms:modified xsi:type="dcterms:W3CDTF">2023-04-05T01:20:47Z</dcterms:modified>
</cp:coreProperties>
</file>